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C562D81-4004-4C9B-9263-661AC12BEB9A}"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C562D81-4004-4C9B-9263-661AC12BEB9A}"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C562D81-4004-4C9B-9263-661AC12BEB9A}"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C562D81-4004-4C9B-9263-661AC12BEB9A}"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C562D81-4004-4C9B-9263-661AC12BEB9A}"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C562D81-4004-4C9B-9263-661AC12BEB9A}"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C562D81-4004-4C9B-9263-661AC12BEB9A}" type="datetimeFigureOut">
              <a:rPr lang="nl-NL" smtClean="0"/>
              <a:t>13-12-2014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C562D81-4004-4C9B-9263-661AC12BEB9A}" type="datetimeFigureOut">
              <a:rPr lang="nl-NL" smtClean="0"/>
              <a:t>13-12-2014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C562D81-4004-4C9B-9263-661AC12BEB9A}" type="datetimeFigureOut">
              <a:rPr lang="nl-NL" smtClean="0"/>
              <a:t>13-12-2014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C562D81-4004-4C9B-9263-661AC12BEB9A}"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C562D81-4004-4C9B-9263-661AC12BEB9A}"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8E09981-D497-4F9D-A965-7C89B15A7C97}"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62D81-4004-4C9B-9263-661AC12BEB9A}" type="datetimeFigureOut">
              <a:rPr lang="nl-NL" smtClean="0"/>
              <a:t>13-12-2014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09981-D497-4F9D-A965-7C89B15A7C97}"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10voorbiologie.nl/index.php?cat=9&amp;id=945&amp;par=1014" TargetMode="External"/><Relationship Id="rId2" Type="http://schemas.openxmlformats.org/officeDocument/2006/relationships/hyperlink" Target="http://www.10voorbiologie.nl/index.php?cat=9&amp;id=1150&amp;par=1155" TargetMode="External"/><Relationship Id="rId1" Type="http://schemas.openxmlformats.org/officeDocument/2006/relationships/slideLayout" Target="../slideLayouts/slideLayout2.xml"/><Relationship Id="rId6" Type="http://schemas.openxmlformats.org/officeDocument/2006/relationships/hyperlink" Target="http://www.10voorbiologie.nl/index.php?cat=9&amp;id=1150&amp;par=1155&amp;sub=1157" TargetMode="External"/><Relationship Id="rId5" Type="http://schemas.openxmlformats.org/officeDocument/2006/relationships/hyperlink" Target="http://www.10voorbiologie.nl/index.php?cat=9&amp;id=1150&amp;par=1178&amp;sub=1180" TargetMode="External"/><Relationship Id="rId4" Type="http://schemas.openxmlformats.org/officeDocument/2006/relationships/hyperlink" Target="http://www.10voorbiologie.nl/index.php?cat=9&amp;id=1150&amp;par=1178&amp;sub=1179"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cfs.nl/index.php?id=000024" TargetMode="External"/><Relationship Id="rId2" Type="http://schemas.openxmlformats.org/officeDocument/2006/relationships/hyperlink" Target="http://www.10voorbiologie.nl/index.php?cat=9&amp;id=1150&amp;par=1178&amp;sub=118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10voorbiologie.nl/index.php?cat=9&amp;id=945&amp;par=1029" TargetMode="External"/><Relationship Id="rId2" Type="http://schemas.openxmlformats.org/officeDocument/2006/relationships/hyperlink" Target="http://www.10voorbiologie.nl/index.php?cat=9&amp;id=1490&amp;par=154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10voorbiologie.nl/index.php?cat=9&amp;id=1150&amp;par=1174&amp;sub=1177" TargetMode="External"/><Relationship Id="rId2" Type="http://schemas.openxmlformats.org/officeDocument/2006/relationships/hyperlink" Target="http://www.10voorbiologie.nl/index.php?cat=9&amp;id=1150&amp;par=1174&amp;sub=1175" TargetMode="External"/><Relationship Id="rId1" Type="http://schemas.openxmlformats.org/officeDocument/2006/relationships/slideLayout" Target="../slideLayouts/slideLayout2.xml"/><Relationship Id="rId4" Type="http://schemas.openxmlformats.org/officeDocument/2006/relationships/hyperlink" Target="http://www.10voorbiologie.nl/index.php?cat=9&amp;id=1150&amp;par=1155"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olumbusmagazine.nl/nieuws/3979/video_paradijsvogel_op_de_dansvloer.html"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43.4.2. DNA-technologie 1</a:t>
            </a:r>
            <a:endParaRPr lang="nl-NL" sz="3200" dirty="0"/>
          </a:p>
        </p:txBody>
      </p:sp>
      <p:sp>
        <p:nvSpPr>
          <p:cNvPr id="3" name="Tijdelijke aanduiding voor inhoud 2"/>
          <p:cNvSpPr>
            <a:spLocks noGrp="1"/>
          </p:cNvSpPr>
          <p:nvPr>
            <p:ph idx="1"/>
          </p:nvPr>
        </p:nvSpPr>
        <p:spPr>
          <a:xfrm>
            <a:off x="457200" y="908720"/>
            <a:ext cx="8229600" cy="5760640"/>
          </a:xfrm>
        </p:spPr>
        <p:txBody>
          <a:bodyPr>
            <a:normAutofit/>
          </a:bodyPr>
          <a:lstStyle/>
          <a:p>
            <a:pPr fontAlgn="t"/>
            <a:r>
              <a:rPr lang="nl-NL" sz="2400" dirty="0" smtClean="0"/>
              <a:t>Virus plaatst zijn eigen </a:t>
            </a:r>
            <a:r>
              <a:rPr lang="nl-NL" sz="2400" dirty="0" smtClean="0">
                <a:hlinkClick r:id="rId2"/>
              </a:rPr>
              <a:t>DNA</a:t>
            </a:r>
            <a:r>
              <a:rPr lang="nl-NL" sz="2400" dirty="0" smtClean="0"/>
              <a:t> (of RNA) in het DNA van de gastheercel, waardoor deze de </a:t>
            </a:r>
            <a:r>
              <a:rPr lang="nl-NL" sz="2400" dirty="0" smtClean="0">
                <a:hlinkClick r:id="rId3"/>
              </a:rPr>
              <a:t>bouwstenen</a:t>
            </a:r>
            <a:r>
              <a:rPr lang="nl-NL" sz="2400" dirty="0" smtClean="0"/>
              <a:t> van het virus kan maken. </a:t>
            </a:r>
          </a:p>
          <a:p>
            <a:pPr fontAlgn="t"/>
            <a:r>
              <a:rPr lang="nl-NL" sz="2400" dirty="0" smtClean="0"/>
              <a:t>Soms overleeft gastheercel dat en heeft dan na de infectie een extra stukje </a:t>
            </a:r>
            <a:r>
              <a:rPr lang="nl-NL" sz="2400" b="1" dirty="0" smtClean="0"/>
              <a:t>viraal DNA </a:t>
            </a:r>
            <a:r>
              <a:rPr lang="nl-NL" sz="2400" dirty="0" smtClean="0"/>
              <a:t>in zijn kern. </a:t>
            </a:r>
          </a:p>
          <a:p>
            <a:pPr fontAlgn="t">
              <a:buNone/>
            </a:pPr>
            <a:r>
              <a:rPr lang="nl-NL" sz="2400" dirty="0" smtClean="0"/>
              <a:t>	Vooral bij bacteriën gebeurt dit vrij gemakkelijk. </a:t>
            </a:r>
          </a:p>
          <a:p>
            <a:pPr fontAlgn="t">
              <a:buNone/>
            </a:pPr>
            <a:r>
              <a:rPr lang="nl-NL" sz="1400" dirty="0" smtClean="0"/>
              <a:t/>
            </a:r>
            <a:br>
              <a:rPr lang="nl-NL" sz="1400" dirty="0" smtClean="0"/>
            </a:br>
            <a:r>
              <a:rPr lang="nl-NL" sz="2400" dirty="0" smtClean="0"/>
              <a:t>De mens gebruikt deze 'techniek' van de virussen om stukjes DNA van de ene soort in te bouwen in het DNA van een andere soort. We noemen dat </a:t>
            </a:r>
            <a:r>
              <a:rPr lang="nl-NL" sz="2400" b="1" dirty="0" smtClean="0">
                <a:hlinkClick r:id="rId4"/>
              </a:rPr>
              <a:t>genetische modificatie</a:t>
            </a:r>
            <a:r>
              <a:rPr lang="nl-NL" sz="2400" b="1" dirty="0" smtClean="0"/>
              <a:t> </a:t>
            </a:r>
            <a:r>
              <a:rPr lang="nl-NL" sz="2400" dirty="0" smtClean="0"/>
              <a:t>en de genetisch veranderde organismen heten</a:t>
            </a:r>
            <a:r>
              <a:rPr lang="nl-NL" sz="2400" b="1" dirty="0" smtClean="0"/>
              <a:t> </a:t>
            </a:r>
            <a:r>
              <a:rPr lang="nl-NL" sz="2400" b="1" dirty="0" smtClean="0">
                <a:hlinkClick r:id="rId5"/>
              </a:rPr>
              <a:t>transgene organismen</a:t>
            </a:r>
            <a:r>
              <a:rPr lang="nl-NL" sz="2400" dirty="0" smtClean="0"/>
              <a:t>. Transgene organismen hebben door het ingebouwde 'vreemde' stukje DNA een veranderd </a:t>
            </a:r>
            <a:r>
              <a:rPr lang="nl-NL" sz="2400" dirty="0" smtClean="0">
                <a:hlinkClick r:id="rId6"/>
              </a:rPr>
              <a:t>genoom</a:t>
            </a:r>
            <a:r>
              <a:rPr lang="nl-NL" sz="2400" dirty="0" smtClean="0"/>
              <a:t>. </a:t>
            </a:r>
          </a:p>
          <a:p>
            <a:pPr fontAlgn="t">
              <a:buNone/>
            </a:pPr>
            <a:r>
              <a:rPr lang="nl-NL" sz="2400" dirty="0" smtClean="0"/>
              <a:t> </a:t>
            </a:r>
          </a:p>
          <a:p>
            <a:endParaRPr lang="nl-NL"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43.5.2. Seksuele selectie </a:t>
            </a:r>
            <a:r>
              <a:rPr lang="nl-NL" sz="3200" b="1" dirty="0" smtClean="0"/>
              <a:t>3</a:t>
            </a:r>
            <a:endParaRPr lang="nl-NL" sz="3200" dirty="0"/>
          </a:p>
        </p:txBody>
      </p:sp>
      <p:sp>
        <p:nvSpPr>
          <p:cNvPr id="3" name="Tijdelijke aanduiding voor inhoud 2"/>
          <p:cNvSpPr>
            <a:spLocks noGrp="1"/>
          </p:cNvSpPr>
          <p:nvPr>
            <p:ph idx="1"/>
          </p:nvPr>
        </p:nvSpPr>
        <p:spPr>
          <a:xfrm>
            <a:off x="457200" y="1196752"/>
            <a:ext cx="8229600" cy="5184576"/>
          </a:xfrm>
        </p:spPr>
        <p:txBody>
          <a:bodyPr/>
          <a:lstStyle/>
          <a:p>
            <a:r>
              <a:rPr lang="nl-NL" dirty="0" smtClean="0"/>
              <a:t>De verklaring hiervoor is een speciale vorm van natuurlijke selectie: de </a:t>
            </a:r>
            <a:r>
              <a:rPr lang="nl-NL" b="1" dirty="0" smtClean="0"/>
              <a:t>seksuele selectie</a:t>
            </a:r>
            <a:r>
              <a:rPr lang="nl-NL" dirty="0" smtClean="0"/>
              <a:t>. Als de vrouwtjes van een soort bij voorkeur paren met een felgekleurd mannetje of een mannetje met een enorme staart, hebben </a:t>
            </a:r>
            <a:r>
              <a:rPr lang="nl-NL" b="1" dirty="0" smtClean="0"/>
              <a:t>deze mannetjes een grotere kans om nakomelingen te verwekken</a:t>
            </a:r>
            <a:r>
              <a:rPr lang="nl-NL" dirty="0" smtClean="0"/>
              <a:t>. </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en-US" sz="3200" b="1" dirty="0" smtClean="0"/>
              <a:t>43.4.2  DNA-</a:t>
            </a:r>
            <a:r>
              <a:rPr lang="en-US" sz="3200" b="1" dirty="0" err="1" smtClean="0"/>
              <a:t>technologie</a:t>
            </a:r>
            <a:r>
              <a:rPr lang="en-US" sz="3200" b="1" dirty="0" smtClean="0"/>
              <a:t> 2</a:t>
            </a:r>
            <a:endParaRPr lang="nl-NL" sz="3200" b="1" dirty="0"/>
          </a:p>
        </p:txBody>
      </p:sp>
      <p:sp>
        <p:nvSpPr>
          <p:cNvPr id="3" name="Tijdelijke aanduiding voor inhoud 2"/>
          <p:cNvSpPr>
            <a:spLocks noGrp="1"/>
          </p:cNvSpPr>
          <p:nvPr>
            <p:ph idx="1"/>
          </p:nvPr>
        </p:nvSpPr>
        <p:spPr>
          <a:xfrm>
            <a:off x="457200" y="1196752"/>
            <a:ext cx="8229600" cy="5184576"/>
          </a:xfrm>
        </p:spPr>
        <p:txBody>
          <a:bodyPr>
            <a:normAutofit fontScale="70000" lnSpcReduction="20000"/>
          </a:bodyPr>
          <a:lstStyle/>
          <a:p>
            <a:pPr fontAlgn="t"/>
            <a:r>
              <a:rPr lang="nl-NL" dirty="0" smtClean="0"/>
              <a:t>Met behulp van deze biotechnologie worden bepaalde soorten bacteriën geschikt gemaakt om geneesmiddelen of enzymen te produceren.</a:t>
            </a:r>
          </a:p>
          <a:p>
            <a:pPr fontAlgn="t">
              <a:buNone/>
            </a:pPr>
            <a:endParaRPr lang="nl-NL" dirty="0" smtClean="0"/>
          </a:p>
          <a:p>
            <a:pPr fontAlgn="t"/>
            <a:r>
              <a:rPr lang="nl-NL" dirty="0" smtClean="0"/>
              <a:t>Methode kan ook toegepast worden op meercellige organismen. </a:t>
            </a:r>
          </a:p>
          <a:p>
            <a:pPr fontAlgn="t">
              <a:buNone/>
            </a:pPr>
            <a:r>
              <a:rPr lang="nl-NL" dirty="0" smtClean="0"/>
              <a:t>	Zo worden virussen gebruikt voor </a:t>
            </a:r>
            <a:r>
              <a:rPr lang="nl-NL" dirty="0" smtClean="0">
                <a:hlinkClick r:id="rId2"/>
              </a:rPr>
              <a:t>gentherapie</a:t>
            </a:r>
            <a:r>
              <a:rPr lang="nl-NL" dirty="0" smtClean="0"/>
              <a:t>, voorlopig nog experimenteel. Bij kinderen met </a:t>
            </a:r>
            <a:r>
              <a:rPr lang="nl-NL" dirty="0" err="1" smtClean="0">
                <a:hlinkClick r:id="rId3"/>
              </a:rPr>
              <a:t>taaislijmziekte</a:t>
            </a:r>
            <a:r>
              <a:rPr lang="nl-NL" dirty="0" smtClean="0"/>
              <a:t> is een gen beschadigd, waardoor de slijmvorming onder andere in de longen verstoord is. Daardoor hebben ze het vaak benauwd en zijn ze erg vatbaar voor infecties. Door ze te behandelen met een transgeen virus, dat het ontbrekende gen bevat, kunnen de cellen in de longen het goede gen opnemen en normaal gaan werken. Er zijn al patiënten op deze manier met succes behandeld, maar na enkele jaren moet de behandeling herhaald worden. Blijvende genezing is nog niet mogelijk. Misschien kunnen in de toekomst meer erfelijke ziekten met behulp van virussen worden behandeld.</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en-US" sz="3200" dirty="0" err="1" smtClean="0"/>
              <a:t>Taaislijmziekte</a:t>
            </a:r>
            <a:endParaRPr lang="nl-NL"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95536" y="1124744"/>
            <a:ext cx="8352928" cy="560457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43.5. Genetische variatie binnen de soort 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Binnen een </a:t>
            </a:r>
            <a:r>
              <a:rPr lang="nl-NL" sz="2400" dirty="0" smtClean="0">
                <a:hlinkClick r:id="rId2"/>
              </a:rPr>
              <a:t>populatie</a:t>
            </a:r>
            <a:r>
              <a:rPr lang="nl-NL" sz="2400" dirty="0" smtClean="0"/>
              <a:t>, bijvoorbeeld alle konijnen in een duingebied, bestaat onderling altijd </a:t>
            </a:r>
            <a:r>
              <a:rPr lang="nl-NL" sz="2400" b="1" dirty="0" smtClean="0"/>
              <a:t>genetische variatie</a:t>
            </a:r>
            <a:r>
              <a:rPr lang="nl-NL" sz="2400" dirty="0" smtClean="0"/>
              <a:t>. Alleen </a:t>
            </a:r>
            <a:r>
              <a:rPr lang="nl-NL" sz="2400" dirty="0" smtClean="0">
                <a:hlinkClick r:id="rId3"/>
              </a:rPr>
              <a:t>klonen</a:t>
            </a:r>
            <a:r>
              <a:rPr lang="nl-NL" sz="2400" dirty="0" smtClean="0"/>
              <a:t> en eeneiige tweelingen lijken precies op elkaar, omdat ze genetisch identiek zijn. Alle andere leden van een familie of populatie verschillen genetisch een beetje van elkaar</a:t>
            </a:r>
          </a:p>
          <a:p>
            <a:r>
              <a:rPr lang="nl-NL" sz="2400" b="1" dirty="0" smtClean="0"/>
              <a:t>Genetische variatie noodzakelijk voor het in stand houden van de populatie. </a:t>
            </a:r>
            <a:r>
              <a:rPr lang="nl-NL" sz="2400" dirty="0" smtClean="0"/>
              <a:t>Populatie met organismen met precies hetzelfde genetische materiaal is erg kwetsbaar. Als het bijvoorbeeld planten zijn die niet tegen de kou kunnen, zullen ze een vorstperiode niet overleven en zal de hele populatie doodgaan. Als de populatie voldoende variatie vertoont in de gevoeligheid voor kou, zullen er allicht een paar planten tussen zitten die de koudeperiode wel overleven.</a:t>
            </a:r>
            <a:endParaRPr lang="nl-N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43.5. Genetische variatie binnen de soort 2</a:t>
            </a:r>
            <a:endParaRPr lang="nl-NL" sz="3200" dirty="0"/>
          </a:p>
        </p:txBody>
      </p:sp>
      <p:sp>
        <p:nvSpPr>
          <p:cNvPr id="3" name="Tijdelijke aanduiding voor inhoud 2"/>
          <p:cNvSpPr>
            <a:spLocks noGrp="1"/>
          </p:cNvSpPr>
          <p:nvPr>
            <p:ph idx="1"/>
          </p:nvPr>
        </p:nvSpPr>
        <p:spPr>
          <a:xfrm>
            <a:off x="457200" y="1124744"/>
            <a:ext cx="8229600" cy="5328592"/>
          </a:xfrm>
        </p:spPr>
        <p:txBody>
          <a:bodyPr>
            <a:normAutofit fontScale="85000" lnSpcReduction="10000"/>
          </a:bodyPr>
          <a:lstStyle/>
          <a:p>
            <a:r>
              <a:rPr lang="nl-NL" dirty="0" smtClean="0"/>
              <a:t>Doordat in </a:t>
            </a:r>
            <a:r>
              <a:rPr lang="nl-NL" dirty="0" smtClean="0">
                <a:hlinkClick r:id="rId2"/>
              </a:rPr>
              <a:t>DNA</a:t>
            </a:r>
            <a:r>
              <a:rPr lang="nl-NL" dirty="0" smtClean="0"/>
              <a:t> af en toe </a:t>
            </a:r>
            <a:r>
              <a:rPr lang="nl-NL" dirty="0" smtClean="0">
                <a:hlinkClick r:id="rId3"/>
              </a:rPr>
              <a:t>mutaties</a:t>
            </a:r>
            <a:r>
              <a:rPr lang="nl-NL" dirty="0" smtClean="0"/>
              <a:t> plaatsvinden, wordt variatie in stand gehouden. </a:t>
            </a:r>
          </a:p>
          <a:p>
            <a:r>
              <a:rPr lang="nl-NL" dirty="0" smtClean="0"/>
              <a:t>Er zijn mutaties waardoor </a:t>
            </a:r>
            <a:r>
              <a:rPr lang="nl-NL" dirty="0" err="1" smtClean="0">
                <a:hlinkClick r:id="rId4"/>
              </a:rPr>
              <a:t>allelen</a:t>
            </a:r>
            <a:r>
              <a:rPr lang="nl-NL" dirty="0" smtClean="0"/>
              <a:t> ontstaan die </a:t>
            </a:r>
            <a:r>
              <a:rPr lang="nl-NL" b="1" dirty="0" smtClean="0"/>
              <a:t>niet gunstig</a:t>
            </a:r>
            <a:r>
              <a:rPr lang="nl-NL" dirty="0" smtClean="0"/>
              <a:t> zijn voor het individu. Die </a:t>
            </a:r>
            <a:r>
              <a:rPr lang="nl-NL" dirty="0" err="1" smtClean="0"/>
              <a:t>allelen</a:t>
            </a:r>
            <a:r>
              <a:rPr lang="nl-NL" dirty="0" smtClean="0"/>
              <a:t> verdwijnen meestal weer, doordat de dragers daarvan vroegtijdig dood gaan en ze niet oud genoeg worden om nakomelingen te maken. De </a:t>
            </a:r>
            <a:r>
              <a:rPr lang="nl-NL" b="1" dirty="0" smtClean="0"/>
              <a:t>kans dat het nieuwe </a:t>
            </a:r>
            <a:r>
              <a:rPr lang="nl-NL" b="1" dirty="0" err="1" smtClean="0"/>
              <a:t>allel</a:t>
            </a:r>
            <a:r>
              <a:rPr lang="nl-NL" b="1" dirty="0" smtClean="0"/>
              <a:t> in volgende generaties terechtkomt, is daardoor klein</a:t>
            </a:r>
            <a:endParaRPr lang="nl-NL" dirty="0" smtClean="0"/>
          </a:p>
          <a:p>
            <a:r>
              <a:rPr lang="nl-NL" dirty="0" smtClean="0"/>
              <a:t>Mutatie </a:t>
            </a:r>
            <a:r>
              <a:rPr lang="nl-NL" b="1" dirty="0" smtClean="0"/>
              <a:t>kan</a:t>
            </a:r>
            <a:r>
              <a:rPr lang="nl-NL" dirty="0" smtClean="0"/>
              <a:t> ook een </a:t>
            </a:r>
            <a:r>
              <a:rPr lang="nl-NL" b="1" dirty="0" smtClean="0"/>
              <a:t>verbetering veroorzaken</a:t>
            </a:r>
            <a:r>
              <a:rPr lang="nl-NL" dirty="0" smtClean="0"/>
              <a:t>. </a:t>
            </a:r>
          </a:p>
          <a:p>
            <a:pPr>
              <a:buNone/>
            </a:pPr>
            <a:r>
              <a:rPr lang="nl-NL" dirty="0" smtClean="0"/>
              <a:t>	Denk aan een betere schutkleur, of een betere weerstand tegen de kou. De dieren die daarmee geboren worden, zullen een </a:t>
            </a:r>
            <a:r>
              <a:rPr lang="nl-NL" b="1" dirty="0" smtClean="0"/>
              <a:t>grotere overlevingskans </a:t>
            </a:r>
            <a:r>
              <a:rPr lang="nl-NL" dirty="0" smtClean="0"/>
              <a:t>hebben en </a:t>
            </a:r>
            <a:r>
              <a:rPr lang="nl-NL" b="1" dirty="0" smtClean="0"/>
              <a:t>meer nakomelingen </a:t>
            </a:r>
            <a:r>
              <a:rPr lang="nl-NL" dirty="0" smtClean="0"/>
              <a:t>krijgen.</a:t>
            </a:r>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nl-NL" sz="3200" b="1" dirty="0" smtClean="0"/>
              <a:t>43.5.1. Kunstmatige en natuurlijke selectie 1</a:t>
            </a:r>
            <a:br>
              <a:rPr lang="nl-NL" sz="3200" b="1" dirty="0" smtClean="0"/>
            </a:br>
            <a:r>
              <a:rPr lang="nl-NL" sz="1800" i="1" dirty="0" smtClean="0"/>
              <a:t>Sierduiven (bron: </a:t>
            </a:r>
            <a:r>
              <a:rPr lang="nl-NL" sz="1800" i="1" dirty="0" err="1" smtClean="0"/>
              <a:t>johtermors.tripod.com</a:t>
            </a:r>
            <a:r>
              <a:rPr lang="nl-NL" sz="1800" i="1" dirty="0" smtClean="0"/>
              <a:t>/posters/sierduiven1.JPG)</a:t>
            </a:r>
            <a:r>
              <a:rPr lang="nl-NL" sz="1800" dirty="0" smtClean="0"/>
              <a:t/>
            </a:r>
            <a:br>
              <a:rPr lang="nl-NL" sz="1800" dirty="0" smtClean="0"/>
            </a:br>
            <a:endParaRPr lang="nl-NL" sz="1800" dirty="0"/>
          </a:p>
        </p:txBody>
      </p:sp>
      <p:sp>
        <p:nvSpPr>
          <p:cNvPr id="3" name="Tijdelijke aanduiding voor inhoud 2"/>
          <p:cNvSpPr>
            <a:spLocks noGrp="1"/>
          </p:cNvSpPr>
          <p:nvPr>
            <p:ph idx="1"/>
          </p:nvPr>
        </p:nvSpPr>
        <p:spPr>
          <a:xfrm>
            <a:off x="457200" y="980728"/>
            <a:ext cx="8229600" cy="5616624"/>
          </a:xfrm>
        </p:spPr>
        <p:txBody>
          <a:bodyPr>
            <a:normAutofit/>
          </a:bodyPr>
          <a:lstStyle/>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nl-NL" sz="1800" i="1" dirty="0" smtClean="0"/>
          </a:p>
          <a:p>
            <a:endParaRPr lang="nl-NL" sz="1800" i="1" dirty="0" smtClean="0"/>
          </a:p>
        </p:txBody>
      </p:sp>
      <p:pic>
        <p:nvPicPr>
          <p:cNvPr id="4" name="Afbeelding 3" descr="sierduiven kunstmatige selectie.jpg"/>
          <p:cNvPicPr>
            <a:picLocks noChangeAspect="1"/>
          </p:cNvPicPr>
          <p:nvPr/>
        </p:nvPicPr>
        <p:blipFill>
          <a:blip r:embed="rId2" cstate="print"/>
          <a:stretch>
            <a:fillRect/>
          </a:stretch>
        </p:blipFill>
        <p:spPr>
          <a:xfrm>
            <a:off x="2081727" y="908720"/>
            <a:ext cx="5267781" cy="57606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43.5.1. Kunstmatige en natuurlijke selectie 2</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pPr fontAlgn="t"/>
            <a:r>
              <a:rPr lang="nl-NL" sz="2000" dirty="0" smtClean="0"/>
              <a:t>De variaties ontstonden door </a:t>
            </a:r>
            <a:r>
              <a:rPr lang="nl-NL" sz="2000" b="1" dirty="0" smtClean="0"/>
              <a:t>mutatie</a:t>
            </a:r>
            <a:r>
              <a:rPr lang="nl-NL" sz="2000" dirty="0" smtClean="0"/>
              <a:t> en de mens koos die vormen die voor zijn gebruik de beste waren of die hij de mooiste vond </a:t>
            </a:r>
            <a:r>
              <a:rPr lang="nl-NL" sz="2000" b="1" dirty="0" smtClean="0"/>
              <a:t>= selectie</a:t>
            </a:r>
          </a:p>
          <a:p>
            <a:pPr fontAlgn="t"/>
            <a:r>
              <a:rPr lang="nl-NL" sz="2000" dirty="0" smtClean="0"/>
              <a:t>In natuur ook selectie. Variant die het beste is aangepast aan omgeving (zoals beter aan een predator kan ontsnappen, een extreem koude winter overleven) zal </a:t>
            </a:r>
            <a:r>
              <a:rPr lang="nl-NL" sz="2000" b="1" dirty="0" smtClean="0"/>
              <a:t>geleidelijk meer voorkomen dan de minder goed aangepaste variant</a:t>
            </a:r>
            <a:r>
              <a:rPr lang="nl-NL" sz="2000" dirty="0" smtClean="0"/>
              <a:t>. De sterkere variant zal meer nakomelingen voortbrengen. Het door de natuur zelf uitselecteren, noem je </a:t>
            </a:r>
            <a:r>
              <a:rPr lang="nl-NL" sz="2000" b="1" dirty="0" smtClean="0"/>
              <a:t>natuurlijke selectie</a:t>
            </a:r>
            <a:r>
              <a:rPr lang="nl-NL" sz="2000" dirty="0" smtClean="0"/>
              <a:t>. Zo kan een populatie langzaam veranderen, bijvoorbeeld als het klimaat verandert.</a:t>
            </a:r>
          </a:p>
          <a:p>
            <a:pPr fontAlgn="t"/>
            <a:r>
              <a:rPr lang="nl-NL" sz="2000" dirty="0" smtClean="0"/>
              <a:t>Natuurlijke selectie: varianten die zich het beste redden hebben een voordeel in vergelijking met varianten die daar minder goed in zijn. Bij bijna alle soorten organismen worden meer nakomelingen voortgebracht dan er volwassen kunnen worden, dus er is altijd </a:t>
            </a:r>
            <a:r>
              <a:rPr lang="nl-NL" sz="2000" b="1" dirty="0" smtClean="0"/>
              <a:t>concurrentie</a:t>
            </a:r>
            <a:r>
              <a:rPr lang="nl-NL" sz="2000" dirty="0" smtClean="0"/>
              <a:t>. Er worden vaak honderden zaden of eieren gevormd, terwijl er uiteindelijk per ouderpaar maar twee volwassen kunnen worden. Als de omstandigheden veranderen, worden de </a:t>
            </a:r>
            <a:r>
              <a:rPr lang="nl-NL" sz="2000" dirty="0" err="1" smtClean="0"/>
              <a:t>sterksten</a:t>
            </a:r>
            <a:r>
              <a:rPr lang="nl-NL" sz="2000" dirty="0" smtClean="0"/>
              <a:t> uitgeselecteerd en kan een soort daardoor geleidelijk veranderen:  </a:t>
            </a:r>
            <a:r>
              <a:rPr lang="nl-NL" sz="2000" b="1" dirty="0" smtClean="0"/>
              <a:t>“Survival of the Fittest”</a:t>
            </a:r>
          </a:p>
          <a:p>
            <a:endParaRPr lang="nl-NL"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43.5.2. Seksuele selectie 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800" dirty="0" smtClean="0"/>
              <a:t>Natuurlijke selectie is de verklaring voor eigenschappen zoals de schutkleur van dieren, het heel hard kunnen lopen van het jachtluipaard en de enorme kiezen waarmee olifanten boomtakken kunnen vermalen. Maar hoe kunnen er dan kenmerken zijn ontstaan die de eigenaar hoofdzakelijk lijken te hinderen of in gevaar brengen, zoals felle kleuren van vlinders en vogels? Wat te denken van het opvallende gedrag van de paradijsvogel en de onhandige staart van de pauw? </a:t>
            </a:r>
            <a:endParaRPr lang="nl-NL"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98178"/>
          </a:xfrm>
        </p:spPr>
        <p:txBody>
          <a:bodyPr>
            <a:normAutofit fontScale="90000"/>
          </a:bodyPr>
          <a:lstStyle/>
          <a:p>
            <a:r>
              <a:rPr lang="nl-NL" sz="3200" b="1" dirty="0" smtClean="0"/>
              <a:t>43.5.2. Seksuele selectie 2</a:t>
            </a:r>
            <a:br>
              <a:rPr lang="nl-NL" sz="3200" b="1" dirty="0" smtClean="0"/>
            </a:br>
            <a:r>
              <a:rPr lang="nl-NL" sz="3200" b="1" dirty="0" smtClean="0">
                <a:hlinkClick r:id="rId2"/>
              </a:rPr>
              <a:t>http://www.columbusmagazine.nl/nieuws/3979/video_paradijsvogel_op_de_dansvloer.html</a:t>
            </a:r>
            <a:r>
              <a:rPr lang="nl-NL" sz="3200" b="1" dirty="0" smtClean="0"/>
              <a:t/>
            </a:r>
            <a:br>
              <a:rPr lang="nl-NL" sz="3200" b="1" dirty="0" smtClean="0"/>
            </a:br>
            <a:endParaRPr lang="nl-NL" sz="3200" dirty="0"/>
          </a:p>
        </p:txBody>
      </p:sp>
      <p:pic>
        <p:nvPicPr>
          <p:cNvPr id="4" name="Tijdelijke aanduiding voor inhoud 3" descr="PARADIJSVOGE Blue-Bird-of-Paradise.jpg"/>
          <p:cNvPicPr>
            <a:picLocks noGrp="1" noChangeAspect="1"/>
          </p:cNvPicPr>
          <p:nvPr>
            <p:ph idx="1"/>
          </p:nvPr>
        </p:nvPicPr>
        <p:blipFill>
          <a:blip r:embed="rId3" cstate="print"/>
          <a:stretch>
            <a:fillRect/>
          </a:stretch>
        </p:blipFill>
        <p:spPr>
          <a:xfrm>
            <a:off x="179512" y="1844823"/>
            <a:ext cx="4248472" cy="3048279"/>
          </a:xfrm>
        </p:spPr>
      </p:pic>
      <p:pic>
        <p:nvPicPr>
          <p:cNvPr id="5" name="Afbeelding 4" descr="PAUW.jpg"/>
          <p:cNvPicPr>
            <a:picLocks noChangeAspect="1"/>
          </p:cNvPicPr>
          <p:nvPr/>
        </p:nvPicPr>
        <p:blipFill>
          <a:blip r:embed="rId4" cstate="print"/>
          <a:stretch>
            <a:fillRect/>
          </a:stretch>
        </p:blipFill>
        <p:spPr>
          <a:xfrm>
            <a:off x="4760146" y="3645024"/>
            <a:ext cx="4243782" cy="302433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217</Words>
  <Application>Microsoft Office PowerPoint</Application>
  <PresentationFormat>Diavoorstelling (4:3)</PresentationFormat>
  <Paragraphs>45</Paragraphs>
  <Slides>10</Slides>
  <Notes>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Office-thema</vt:lpstr>
      <vt:lpstr>43.4.2. DNA-technologie 1</vt:lpstr>
      <vt:lpstr>43.4.2  DNA-technologie 2</vt:lpstr>
      <vt:lpstr>Taaislijmziekte</vt:lpstr>
      <vt:lpstr>43.5. Genetische variatie binnen de soort 1</vt:lpstr>
      <vt:lpstr>43.5. Genetische variatie binnen de soort 2</vt:lpstr>
      <vt:lpstr>43.5.1. Kunstmatige en natuurlijke selectie 1 Sierduiven (bron: johtermors.tripod.com/posters/sierduiven1.JPG) </vt:lpstr>
      <vt:lpstr>43.5.1. Kunstmatige en natuurlijke selectie 2</vt:lpstr>
      <vt:lpstr>43.5.2. Seksuele selectie 1</vt:lpstr>
      <vt:lpstr>43.5.2. Seksuele selectie 2 http://www.columbusmagazine.nl/nieuws/3979/video_paradijsvogel_op_de_dansvloer.html </vt:lpstr>
      <vt:lpstr>43.5.2. Seksuele selectie 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43.4.2. DNA-technologie 1</dc:title>
  <dc:creator>biobertus</dc:creator>
  <cp:lastModifiedBy>biobertus</cp:lastModifiedBy>
  <cp:revision>1</cp:revision>
  <dcterms:created xsi:type="dcterms:W3CDTF">2014-12-13T13:39:03Z</dcterms:created>
  <dcterms:modified xsi:type="dcterms:W3CDTF">2014-12-13T13:40:30Z</dcterms:modified>
</cp:coreProperties>
</file>